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334" r:id="rId6"/>
    <p:sldId id="328" r:id="rId7"/>
    <p:sldId id="263" r:id="rId8"/>
    <p:sldId id="307" r:id="rId9"/>
    <p:sldId id="310" r:id="rId10"/>
    <p:sldId id="314" r:id="rId11"/>
    <p:sldId id="322" r:id="rId12"/>
    <p:sldId id="316" r:id="rId13"/>
    <p:sldId id="320" r:id="rId14"/>
    <p:sldId id="324" r:id="rId15"/>
    <p:sldId id="321" r:id="rId16"/>
    <p:sldId id="329" r:id="rId17"/>
    <p:sldId id="330" r:id="rId18"/>
    <p:sldId id="331" r:id="rId19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8CE2D-270A-42BF-95A0-17FEB18139D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17A1A-23BD-43F6-9D79-C2634B4E8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852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9F575-B53D-4B03-8B6B-4CD1D25A1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0571DF-3E3B-490F-8D99-8D6F19FCD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0F2C33-6120-4896-90A2-5995F62C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683F04-4545-4899-A557-88DD0E0C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357FA6-413B-454B-B403-586B77A1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02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C965F-C4AB-42A4-A7C3-A268F3E1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555533-EAAE-4028-A8B3-19EE0DDF1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EEF3CE-36FA-4585-B237-78987CF6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A3A5F0-29E6-4501-8083-5A4EEB84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FE3E4B-91ED-4ACB-8EB3-35830FF9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31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B7ABD2D-A6AD-4E70-8FA8-8D592503D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05F2509-71D9-49D4-80F8-DD123864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FB0DED-E470-4EC6-8AE5-DF6F579A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92331E-ABE7-4C19-89EB-5D66FADFF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D5FCCA-973E-478D-90EE-2FCFF641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70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075A4775-523D-E445-94D7-338B607CEE61}"/>
              </a:ext>
            </a:extLst>
          </p:cNvPr>
          <p:cNvSpPr/>
          <p:nvPr userDrawn="1"/>
        </p:nvSpPr>
        <p:spPr>
          <a:xfrm>
            <a:off x="2377440" y="1255776"/>
            <a:ext cx="7510272" cy="440131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5F6E05-0FF7-5E4C-AA48-B71EF8921863}"/>
              </a:ext>
            </a:extLst>
          </p:cNvPr>
          <p:cNvGrpSpPr/>
          <p:nvPr userDrawn="1"/>
        </p:nvGrpSpPr>
        <p:grpSpPr>
          <a:xfrm>
            <a:off x="4631374" y="5257800"/>
            <a:ext cx="5622098" cy="643501"/>
            <a:chOff x="3475975" y="1416374"/>
            <a:chExt cx="3296300" cy="47586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0BBDFB-6775-204C-9A49-C1D05D55D966}"/>
                </a:ext>
              </a:extLst>
            </p:cNvPr>
            <p:cNvSpPr/>
            <p:nvPr/>
          </p:nvSpPr>
          <p:spPr>
            <a:xfrm>
              <a:off x="3475975" y="1416374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11500A4-3C52-8E45-B3D9-47FEBE6FBD78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sz="2400" b="1" dirty="0" err="1">
                  <a:solidFill>
                    <a:schemeClr val="tx1"/>
                  </a:solidFill>
                </a:rPr>
                <a:t>optimaal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draagvlak</a:t>
              </a:r>
              <a:r>
                <a:rPr lang="en-US" sz="2400" b="1" dirty="0">
                  <a:solidFill>
                    <a:schemeClr val="tx1"/>
                  </a:solidFill>
                </a:rPr>
                <a:t>, op </a:t>
              </a:r>
              <a:r>
                <a:rPr lang="en-US" sz="2400" b="1" dirty="0" err="1">
                  <a:solidFill>
                    <a:schemeClr val="tx1"/>
                  </a:solidFill>
                </a:rPr>
                <a:t>z’n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Groningst</a:t>
              </a:r>
              <a:r>
                <a:rPr lang="en-US" sz="2400" b="1" dirty="0">
                  <a:solidFill>
                    <a:schemeClr val="tx1"/>
                  </a:solidFill>
                </a:rPr>
                <a:t>.</a:t>
              </a:r>
              <a:endParaRPr lang="en-NL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33AF833-FF60-8B4A-857A-4CFCD848204C}"/>
              </a:ext>
            </a:extLst>
          </p:cNvPr>
          <p:cNvSpPr/>
          <p:nvPr userDrawn="1"/>
        </p:nvSpPr>
        <p:spPr>
          <a:xfrm>
            <a:off x="3882659" y="2605423"/>
            <a:ext cx="127038" cy="1270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5A92BE-4CC6-E64A-BC56-738CBBF6495B}"/>
              </a:ext>
            </a:extLst>
          </p:cNvPr>
          <p:cNvSpPr/>
          <p:nvPr userDrawn="1"/>
        </p:nvSpPr>
        <p:spPr>
          <a:xfrm>
            <a:off x="4113886" y="2605423"/>
            <a:ext cx="127038" cy="1270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1FB29-078B-3043-BD0C-257B570ED891}"/>
              </a:ext>
            </a:extLst>
          </p:cNvPr>
          <p:cNvSpPr txBox="1"/>
          <p:nvPr userDrawn="1"/>
        </p:nvSpPr>
        <p:spPr>
          <a:xfrm>
            <a:off x="2609089" y="1618096"/>
            <a:ext cx="641564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GB" sz="10000" dirty="0">
                <a:latin typeface="Bebas" panose="020B0606020202050201" pitchFamily="34" charset="0"/>
              </a:rPr>
              <a:t>DE </a:t>
            </a:r>
            <a:br>
              <a:rPr lang="en-GB" sz="10000" dirty="0">
                <a:latin typeface="Bebas" panose="020B0606020202050201" pitchFamily="34" charset="0"/>
              </a:rPr>
            </a:br>
            <a:r>
              <a:rPr lang="en-GB" sz="10000" dirty="0">
                <a:latin typeface="Bebas" panose="020B0606020202050201" pitchFamily="34" charset="0"/>
              </a:rPr>
              <a:t>COOPERATIEVE</a:t>
            </a:r>
            <a:br>
              <a:rPr lang="en-GB" sz="10000" dirty="0">
                <a:latin typeface="Bebas" panose="020B0606020202050201" pitchFamily="34" charset="0"/>
              </a:rPr>
            </a:br>
            <a:r>
              <a:rPr lang="en-GB" sz="10000" dirty="0">
                <a:latin typeface="Bebas" panose="020B0606020202050201" pitchFamily="34" charset="0"/>
              </a:rPr>
              <a:t>AANPAK</a:t>
            </a:r>
            <a:endParaRPr lang="en-NL" sz="10000" dirty="0">
              <a:latin typeface="Bebas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0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075A4775-523D-E445-94D7-338B607CEE61}"/>
              </a:ext>
            </a:extLst>
          </p:cNvPr>
          <p:cNvSpPr/>
          <p:nvPr userDrawn="1"/>
        </p:nvSpPr>
        <p:spPr>
          <a:xfrm>
            <a:off x="2377440" y="1255776"/>
            <a:ext cx="7510272" cy="440131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9088" y="1624583"/>
            <a:ext cx="6548359" cy="3548331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60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5D863-DA78-544B-9E17-72788DE777BC}"/>
              </a:ext>
            </a:extLst>
          </p:cNvPr>
          <p:cNvSpPr txBox="1">
            <a:spLocks/>
          </p:cNvSpPr>
          <p:nvPr userDrawn="1"/>
        </p:nvSpPr>
        <p:spPr>
          <a:xfrm>
            <a:off x="2609088" y="3049972"/>
            <a:ext cx="7083552" cy="14010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Bebas" panose="020B0606020202050201" pitchFamily="34" charset="0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5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075A4775-523D-E445-94D7-338B607CEE61}"/>
              </a:ext>
            </a:extLst>
          </p:cNvPr>
          <p:cNvSpPr/>
          <p:nvPr userDrawn="1"/>
        </p:nvSpPr>
        <p:spPr>
          <a:xfrm>
            <a:off x="2377440" y="1255776"/>
            <a:ext cx="7510272" cy="440131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9088" y="1624583"/>
            <a:ext cx="6575253" cy="3548331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6000"/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5D863-DA78-544B-9E17-72788DE777BC}"/>
              </a:ext>
            </a:extLst>
          </p:cNvPr>
          <p:cNvSpPr txBox="1">
            <a:spLocks/>
          </p:cNvSpPr>
          <p:nvPr userDrawn="1"/>
        </p:nvSpPr>
        <p:spPr>
          <a:xfrm>
            <a:off x="2609088" y="3049972"/>
            <a:ext cx="7083552" cy="14010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Bebas" panose="020B0606020202050201" pitchFamily="34" charset="0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6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kstk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6D8085AC-B158-1441-A8AF-35FB2C28AD60}"/>
              </a:ext>
            </a:extLst>
          </p:cNvPr>
          <p:cNvSpPr/>
          <p:nvPr userDrawn="1"/>
        </p:nvSpPr>
        <p:spPr>
          <a:xfrm>
            <a:off x="0" y="556924"/>
            <a:ext cx="11394142" cy="580352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5408"/>
            <a:ext cx="9731188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0040"/>
            <a:ext cx="9731188" cy="457483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0236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vlak 1-ko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18078-DA72-A94F-91FB-EC7D5D9C5211}"/>
              </a:ext>
            </a:extLst>
          </p:cNvPr>
          <p:cNvSpPr/>
          <p:nvPr userDrawn="1"/>
        </p:nvSpPr>
        <p:spPr>
          <a:xfrm>
            <a:off x="0" y="-1"/>
            <a:ext cx="12191999" cy="636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03DC24-1AD5-8F40-841F-6E9F8EC6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040"/>
            <a:ext cx="10524563" cy="457483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99712B-4DB9-E94F-A5AB-7D66528C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08"/>
            <a:ext cx="10524562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3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vlak 2-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75F1699-7928-CD48-9F11-D4CA7EEDD7B5}"/>
              </a:ext>
            </a:extLst>
          </p:cNvPr>
          <p:cNvSpPr/>
          <p:nvPr userDrawn="1"/>
        </p:nvSpPr>
        <p:spPr>
          <a:xfrm>
            <a:off x="0" y="-1"/>
            <a:ext cx="12191999" cy="636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2D6037-8425-3D43-B853-8BE2E8B127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512795"/>
            <a:ext cx="49754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Bebas" panose="020B0606020202050201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9286846-2FAF-E64D-8393-FFAE62821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1011"/>
            <a:ext cx="4975412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65EFFCC-7DB2-074F-AA2C-8BEC3B814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6799" y="1512795"/>
            <a:ext cx="496355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Bebas" panose="020B0606020202050201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852178F2-A88F-D848-97A8-C444FC19E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6799" y="2481011"/>
            <a:ext cx="4975412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D1F75C-3671-0D46-BF70-B77DF4C83CD4}"/>
              </a:ext>
            </a:extLst>
          </p:cNvPr>
          <p:cNvCxnSpPr/>
          <p:nvPr userDrawn="1"/>
        </p:nvCxnSpPr>
        <p:spPr>
          <a:xfrm>
            <a:off x="13114421" y="824163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AF4C09F3-5D67-DA43-9C80-3CDB7C4C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08"/>
            <a:ext cx="10502152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37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44D035-43A0-7745-B35B-C2D6ABA37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040"/>
            <a:ext cx="10524563" cy="471709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AF58F6-A800-4344-8C23-FC8A874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08"/>
            <a:ext cx="10524562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94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o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of Rectangle 6">
            <a:extLst>
              <a:ext uri="{FF2B5EF4-FFF2-40B4-BE49-F238E27FC236}">
                <a16:creationId xmlns:a16="http://schemas.microsoft.com/office/drawing/2014/main" id="{075A4775-523D-E445-94D7-338B607CEE61}"/>
              </a:ext>
            </a:extLst>
          </p:cNvPr>
          <p:cNvSpPr/>
          <p:nvPr userDrawn="1"/>
        </p:nvSpPr>
        <p:spPr>
          <a:xfrm flipV="1">
            <a:off x="2377440" y="1255776"/>
            <a:ext cx="7510272" cy="440131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5D863-DA78-544B-9E17-72788DE777BC}"/>
              </a:ext>
            </a:extLst>
          </p:cNvPr>
          <p:cNvSpPr txBox="1">
            <a:spLocks/>
          </p:cNvSpPr>
          <p:nvPr userDrawn="1"/>
        </p:nvSpPr>
        <p:spPr>
          <a:xfrm>
            <a:off x="2609088" y="3049972"/>
            <a:ext cx="7083552" cy="14010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Bebas" panose="020B0606020202050201" pitchFamily="34" charset="0"/>
                <a:ea typeface="+mj-ea"/>
                <a:cs typeface="+mj-cs"/>
              </a:defRPr>
            </a:lvl1pPr>
          </a:lstStyle>
          <a:p>
            <a:endParaRPr lang="en-US" sz="6000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D0A8F4-4903-3D4B-9773-D122BD1C97AC}"/>
              </a:ext>
            </a:extLst>
          </p:cNvPr>
          <p:cNvGrpSpPr/>
          <p:nvPr userDrawn="1"/>
        </p:nvGrpSpPr>
        <p:grpSpPr>
          <a:xfrm>
            <a:off x="2025127" y="916015"/>
            <a:ext cx="5338199" cy="652627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3D217A-DF02-4445-8CE9-26D2A00F9708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9B47E4E-82B1-1E42-9D62-62DDC03C1419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aanpakken</a:t>
              </a:r>
              <a:r>
                <a:rPr lang="en-US" sz="2400" b="1" dirty="0">
                  <a:solidFill>
                    <a:schemeClr val="tx1"/>
                  </a:solidFill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</a:rPr>
                <a:t>dat</a:t>
              </a:r>
              <a:r>
                <a:rPr lang="en-US" sz="2400" b="1" dirty="0">
                  <a:solidFill>
                    <a:schemeClr val="tx1"/>
                  </a:solidFill>
                </a:rPr>
                <a:t> doe je </a:t>
              </a:r>
              <a:r>
                <a:rPr lang="en-US" sz="2400" b="1" dirty="0" err="1">
                  <a:solidFill>
                    <a:schemeClr val="tx1"/>
                  </a:solidFill>
                </a:rPr>
                <a:t>samen</a:t>
              </a:r>
              <a:r>
                <a:rPr lang="en-US" sz="2400" b="1" dirty="0">
                  <a:solidFill>
                    <a:schemeClr val="tx1"/>
                  </a:solidFill>
                </a:rPr>
                <a:t>.</a:t>
              </a:r>
              <a:endParaRPr lang="en-NL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BB97F6-03E5-424E-AD11-0F9CDEFF0B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5703" y="2952464"/>
            <a:ext cx="1921062" cy="1189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CE85A-9999-8443-8194-960A9A38D1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8686" y="3058968"/>
            <a:ext cx="1561693" cy="954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4A9A9E-E0F8-AD4A-AAAA-DC36A94400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15461" y="2989060"/>
            <a:ext cx="2540265" cy="9643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FBA011-6EB1-F744-81AB-99860070055E}"/>
              </a:ext>
            </a:extLst>
          </p:cNvPr>
          <p:cNvSpPr txBox="1"/>
          <p:nvPr userDrawn="1"/>
        </p:nvSpPr>
        <p:spPr>
          <a:xfrm>
            <a:off x="2630454" y="5205722"/>
            <a:ext cx="5502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</a:t>
            </a:r>
            <a:r>
              <a:rPr lang="en-NL" sz="1200" dirty="0"/>
              <a:t>e coöperatieve aanpakkers worden ondersteund door Provincie Groningen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B76D88-444C-B342-B623-9AE3031698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31418" y="5034247"/>
            <a:ext cx="1211369" cy="45426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DE5A23-F5BD-5144-AA17-B1C3156CED7A}"/>
              </a:ext>
            </a:extLst>
          </p:cNvPr>
          <p:cNvCxnSpPr>
            <a:cxnSpLocks/>
          </p:cNvCxnSpPr>
          <p:nvPr userDrawn="1"/>
        </p:nvCxnSpPr>
        <p:spPr>
          <a:xfrm>
            <a:off x="2377440" y="5145656"/>
            <a:ext cx="498588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27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37DEF-B18A-4503-A9A7-1FF8E525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D94DBC-980E-4B8B-BED5-6E6383699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F1B087-10C1-4DB8-922E-3640C236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AAAEC0-4CBA-4357-AF6A-FB63E105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C205C6-92D9-433F-9D6D-236F4161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2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6057B-1425-4430-8CA4-67C0169E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FE53ED-390F-461E-8166-393B3D993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EAEC49-DC8F-4CCB-878C-4A5C7C5D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36786F-975E-4520-A0BC-B89C1FED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F37AFE-5939-420C-A3C5-B81CD118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13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11FF9-B58D-447A-8067-0BC9523E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F9A1F8-7E73-414B-A612-0B9155CB1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7453133-8382-4EB4-BA89-6A5FDF0EA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DA52C1-7FC7-454E-B26D-2CCB846A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DD89FF-1DD1-4F76-9D4D-2F020F721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436575-05B3-4390-87D9-B975DBDB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42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16388-5EF3-43A3-B758-329E727F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8ACF49-AFE8-4F95-8D2B-016C3252A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6982FA-24D0-4500-A394-D44B92B84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969A06-1A73-46C2-A605-579219A25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3651E1F-D85B-4080-B358-24A58F9C7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776CED5-6FEE-41BE-9FF4-39BDF28C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B6EDCCC-24FD-460C-91F5-2A574BDF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67FD25-FF2F-4637-9C76-2415471A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07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36CCF-8B7B-407F-B6C9-BD8E2130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C9F7EC8-1875-4293-AD30-95EA03F1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33B76C-0DB4-43A1-94E3-0CF2A355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6589945-F604-499F-AC94-E07844A3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2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D72771C-23F8-463C-A9B7-6A5A379A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83CF6D-9B19-4AAF-86C0-CC295D83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7484E4-2E16-49CE-9B49-62384FBA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23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F7D05-1F22-40E2-AD36-8A2576C6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CDECFD-6DAE-4F8B-9F57-82E3B9CB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5B5751-10C9-4374-A8A4-34A997974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4EFF19-6B43-4D41-8C4E-A8E68403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81D08B-E4A9-40BA-8B1C-4C4DCADB8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BF2678-10F2-4EE2-B098-B5F09A5D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02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9DC27-B56F-497E-A017-C8015791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1E4E86D-8E33-4F28-9D26-1DB1810AC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176A9E0-C8A7-4A3E-883E-F0C1F1DBC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C02715-A293-4D3C-B4FA-0B4AF891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DBC235-0F74-4F22-913C-BB7CDB9D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059EC4-5A56-4575-887E-DDD651F7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30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63E202E-9142-40BE-BBC7-434ADE15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0F0EE5-3FC7-4064-BCD9-7BA49CB0F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FEB301-66CC-4852-A1F0-E6B932B72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A882C-F2DF-4CF1-AF6C-01DD495B4A5A}" type="datetimeFigureOut">
              <a:rPr lang="nl-NL" smtClean="0"/>
              <a:t>18-10-2023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FE3348-8C3C-4DEA-82AC-1173E9224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72073B-9B62-4220-B68E-EE8FB8667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2F250-10BF-4C5E-BAA1-36E678C5F80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30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488" y="64538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8814D-56F7-B74D-9A06-4074657E8A97}" type="datetimeFigureOut">
              <a:rPr lang="en-NL" smtClean="0"/>
              <a:pPr/>
              <a:t>10/18/2023</a:t>
            </a:fld>
            <a:endParaRPr lang="en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538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4312" y="64538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2AEC-B6B7-0D4C-8155-F839E567BDAF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4804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" panose="020B0606020202050201" pitchFamily="34" charset="0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87325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524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62000" indent="-134938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190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B4420-0703-290D-FF9A-0BC18F35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>
                <a:solidFill>
                  <a:srgbClr val="92D050"/>
                </a:solidFill>
              </a:rPr>
              <a:t>PROGRAMMA 18 OKTOBER 2023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4943C2-256A-86AE-7A32-42E566D2D499}"/>
              </a:ext>
            </a:extLst>
          </p:cNvPr>
          <p:cNvSpPr txBox="1"/>
          <p:nvPr/>
        </p:nvSpPr>
        <p:spPr>
          <a:xfrm>
            <a:off x="1178806" y="1563938"/>
            <a:ext cx="8934679" cy="4875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19:30 	OPENING (CHRISTIENE)</a:t>
            </a:r>
          </a:p>
          <a:p>
            <a:pPr algn="l"/>
            <a:r>
              <a:rPr lang="nl-NL" sz="2800" b="1" dirty="0">
                <a:solidFill>
                  <a:srgbClr val="000000"/>
                </a:solidFill>
                <a:latin typeface="Calibri" panose="020F0502020204030204"/>
              </a:rPr>
              <a:t>	PRESENTATIE REGIEGROEP (JAN)</a:t>
            </a:r>
          </a:p>
          <a:p>
            <a:pPr algn="l"/>
            <a:r>
              <a:rPr lang="nl-NL" sz="2800" b="1" i="0" dirty="0">
                <a:solidFill>
                  <a:srgbClr val="000000"/>
                </a:solidFill>
                <a:effectLst/>
                <a:latin typeface="Calibri" panose="020F0502020204030204"/>
              </a:rPr>
              <a:t>	PRESENTATIE CONCEPT WARMTEVISIE (ERIK)</a:t>
            </a:r>
          </a:p>
          <a:p>
            <a:pPr algn="l"/>
            <a:endParaRPr lang="nl-NL" sz="2800" b="1" i="0" dirty="0">
              <a:solidFill>
                <a:srgbClr val="000000"/>
              </a:solidFill>
              <a:effectLst/>
              <a:latin typeface="Calibri" panose="020F0502020204030204"/>
            </a:endParaRPr>
          </a:p>
          <a:p>
            <a:pPr algn="l"/>
            <a:r>
              <a:rPr lang="nl-NL" sz="2800" b="1" dirty="0">
                <a:solidFill>
                  <a:srgbClr val="000000"/>
                </a:solidFill>
                <a:latin typeface="Calibri" panose="020F0502020204030204"/>
              </a:rPr>
              <a:t>20:30	PAUZE</a:t>
            </a:r>
          </a:p>
          <a:p>
            <a:pPr algn="l"/>
            <a:endParaRPr lang="nl-NL" sz="2800" b="1" dirty="0">
              <a:solidFill>
                <a:srgbClr val="000000"/>
              </a:solidFill>
              <a:latin typeface="Calibri" panose="020F0502020204030204"/>
            </a:endParaRPr>
          </a:p>
          <a:p>
            <a:pPr algn="l"/>
            <a:r>
              <a:rPr lang="nl-NL" sz="2800" b="1" i="0" dirty="0">
                <a:solidFill>
                  <a:srgbClr val="555555"/>
                </a:solidFill>
                <a:effectLst/>
                <a:latin typeface="-apple-system"/>
              </a:rPr>
              <a:t>20:50	INVENTARISEREN, MATCHEN EN ACTIE</a:t>
            </a:r>
          </a:p>
          <a:p>
            <a:pPr algn="l"/>
            <a:endParaRPr lang="nl-NL" sz="2800" b="1" i="0" dirty="0">
              <a:solidFill>
                <a:srgbClr val="555555"/>
              </a:solidFill>
              <a:effectLst/>
              <a:latin typeface="-apple-system"/>
            </a:endParaRPr>
          </a:p>
          <a:p>
            <a:pPr algn="l"/>
            <a:r>
              <a:rPr lang="nl-NL" sz="2800" b="1" i="0" dirty="0">
                <a:solidFill>
                  <a:srgbClr val="555555"/>
                </a:solidFill>
                <a:effectLst/>
                <a:latin typeface="-apple-system"/>
              </a:rPr>
              <a:t>21:15	PAUZE</a:t>
            </a:r>
          </a:p>
          <a:p>
            <a:pPr algn="l"/>
            <a:r>
              <a:rPr lang="nl-NL" sz="2800" b="1" i="0" dirty="0">
                <a:solidFill>
                  <a:srgbClr val="555555"/>
                </a:solidFill>
                <a:effectLst/>
                <a:latin typeface="-apple-system"/>
              </a:rPr>
              <a:t> </a:t>
            </a:r>
          </a:p>
          <a:p>
            <a:pPr algn="l"/>
            <a:r>
              <a:rPr lang="nl-NL" sz="2800" b="1" i="0" dirty="0">
                <a:solidFill>
                  <a:srgbClr val="555555"/>
                </a:solidFill>
                <a:effectLst/>
                <a:latin typeface="-apple-system"/>
              </a:rPr>
              <a:t>21:30 AFSLUITING (CHRISTIENE)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154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C61DB-5672-F3D7-3451-DD81DAD2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STAND VAN ZAKEN 18 OKTOBER 2023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1A6EE97-2DA6-7445-C658-8B838411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50043"/>
            <a:ext cx="6498530" cy="4575175"/>
          </a:xfrm>
        </p:spPr>
      </p:pic>
    </p:spTree>
    <p:extLst>
      <p:ext uri="{BB962C8B-B14F-4D97-AF65-F5344CB8AC3E}">
        <p14:creationId xmlns:p14="http://schemas.microsoft.com/office/powerpoint/2010/main" val="206229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0432E-856D-EB97-FBC5-C1541133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WAAR STAAN WE NU?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F4460-76BC-0056-A50F-1A7C1BD7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1703070"/>
            <a:ext cx="9583270" cy="4446270"/>
          </a:xfrm>
        </p:spPr>
        <p:txBody>
          <a:bodyPr>
            <a:normAutofit fontScale="32500" lnSpcReduction="20000"/>
          </a:bodyPr>
          <a:lstStyle/>
          <a:p>
            <a:r>
              <a:rPr lang="nl-NL" sz="8600" b="1" dirty="0"/>
              <a:t>- </a:t>
            </a:r>
            <a:r>
              <a:rPr lang="nl-NL" sz="9800" b="1" dirty="0"/>
              <a:t>REGIEGROEP (CHRISTIENE, HANS, JAN)</a:t>
            </a:r>
          </a:p>
          <a:p>
            <a:endParaRPr lang="nl-NL" sz="3700" b="1" dirty="0"/>
          </a:p>
          <a:p>
            <a:r>
              <a:rPr lang="nl-NL" sz="9000" b="1" dirty="0"/>
              <a:t>- </a:t>
            </a:r>
            <a:r>
              <a:rPr lang="nl-NL" sz="9800" b="1" dirty="0"/>
              <a:t>KLANKBORDGROEP </a:t>
            </a:r>
          </a:p>
          <a:p>
            <a:endParaRPr lang="nl-NL" sz="3700" b="1" dirty="0"/>
          </a:p>
          <a:p>
            <a:r>
              <a:rPr lang="nl-NL" sz="9000" b="1" dirty="0"/>
              <a:t>- </a:t>
            </a:r>
            <a:r>
              <a:rPr lang="nl-NL" sz="9800" b="1" dirty="0"/>
              <a:t>ONDERSTEUNING DOOR LSA / FINANCIERING DOOR </a:t>
            </a:r>
          </a:p>
          <a:p>
            <a:r>
              <a:rPr lang="nl-NL" sz="9800" b="1" dirty="0"/>
              <a:t>  LSA EN GEMEENTE STADSKANAAL</a:t>
            </a:r>
          </a:p>
          <a:p>
            <a:endParaRPr lang="nl-NL" sz="3700" b="1" dirty="0"/>
          </a:p>
          <a:p>
            <a:r>
              <a:rPr lang="nl-NL" sz="9000" b="1" dirty="0"/>
              <a:t>- </a:t>
            </a:r>
            <a:r>
              <a:rPr lang="nl-NL" sz="9800" b="1" dirty="0"/>
              <a:t>MAANDELIJKS OVERLEG MET DE GEMEENTE</a:t>
            </a:r>
          </a:p>
          <a:p>
            <a:r>
              <a:rPr lang="nl-NL" sz="9800" b="1" dirty="0"/>
              <a:t>  STADSKANAAL</a:t>
            </a:r>
          </a:p>
        </p:txBody>
      </p:sp>
    </p:spTree>
    <p:extLst>
      <p:ext uri="{BB962C8B-B14F-4D97-AF65-F5344CB8AC3E}">
        <p14:creationId xmlns:p14="http://schemas.microsoft.com/office/powerpoint/2010/main" val="39175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0432E-856D-EB97-FBC5-C1541133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WAT DOEN WE DE KOMENDE MAANDEN?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F4460-76BC-0056-A50F-1A7C1BD7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039"/>
            <a:ext cx="9731188" cy="4717541"/>
          </a:xfrm>
        </p:spPr>
        <p:txBody>
          <a:bodyPr>
            <a:normAutofit fontScale="25000" lnSpcReduction="20000"/>
          </a:bodyPr>
          <a:lstStyle/>
          <a:p>
            <a:r>
              <a:rPr lang="nl-NL" sz="12300" b="1" dirty="0">
                <a:highlight>
                  <a:srgbClr val="FFFF00"/>
                </a:highlight>
              </a:rPr>
              <a:t>- 18 OKT: PRESENTATIE GEMEENTE STADSKANAAL VAN</a:t>
            </a:r>
          </a:p>
          <a:p>
            <a:r>
              <a:rPr lang="nl-NL" sz="12300" b="1" dirty="0">
                <a:highlight>
                  <a:srgbClr val="FFFF00"/>
                </a:highlight>
              </a:rPr>
              <a:t>  CONCEPT WARMTEVISIE </a:t>
            </a:r>
          </a:p>
          <a:p>
            <a:endParaRPr lang="nl-NL" sz="5600" b="1" dirty="0">
              <a:highlight>
                <a:srgbClr val="FFFF00"/>
              </a:highlight>
            </a:endParaRPr>
          </a:p>
          <a:p>
            <a:r>
              <a:rPr lang="nl-NL" sz="12300" b="1" dirty="0">
                <a:highlight>
                  <a:srgbClr val="FFFF00"/>
                </a:highlight>
              </a:rPr>
              <a:t>- 30 OKT. – 10 NOV: BIJDRAGE NATIONALE KLIMAATWEEK</a:t>
            </a:r>
          </a:p>
          <a:p>
            <a:r>
              <a:rPr lang="nl-NL" sz="12300" b="1" dirty="0">
                <a:highlight>
                  <a:srgbClr val="FFFF00"/>
                </a:highlight>
              </a:rPr>
              <a:t>  GEMEENTE STADSKANAAL</a:t>
            </a:r>
          </a:p>
          <a:p>
            <a:endParaRPr lang="nl-NL" sz="5600" b="1" dirty="0">
              <a:highlight>
                <a:srgbClr val="FFFF00"/>
              </a:highlight>
            </a:endParaRPr>
          </a:p>
          <a:p>
            <a:r>
              <a:rPr lang="nl-NL" sz="12300" b="1" dirty="0">
                <a:highlight>
                  <a:srgbClr val="FFFF00"/>
                </a:highlight>
              </a:rPr>
              <a:t>- 8 NOV.: WERKBEZOEK NATIONAAL KLIMAATPLATFORM</a:t>
            </a:r>
          </a:p>
          <a:p>
            <a:endParaRPr lang="nl-NL" sz="5600" b="1" dirty="0">
              <a:highlight>
                <a:srgbClr val="FFFF00"/>
              </a:highlight>
            </a:endParaRPr>
          </a:p>
          <a:p>
            <a:r>
              <a:rPr lang="nl-NL" sz="12300" b="1" dirty="0">
                <a:highlight>
                  <a:srgbClr val="FFFF00"/>
                </a:highlight>
              </a:rPr>
              <a:t>- 15 NOV: BIJDRAGE INFORMATIEAVOND</a:t>
            </a:r>
          </a:p>
          <a:p>
            <a:r>
              <a:rPr lang="nl-NL" sz="12300" b="1" dirty="0">
                <a:highlight>
                  <a:srgbClr val="FFFF00"/>
                </a:highlight>
              </a:rPr>
              <a:t>  WARMTETRANSITIE GEMEENTE STADSKANAAL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0432E-856D-EB97-FBC5-C1541133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WAT WILLEN WE NOG MEER? 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F4460-76BC-0056-A50F-1A7C1BD7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816"/>
            <a:ext cx="9731188" cy="4275053"/>
          </a:xfrm>
        </p:spPr>
        <p:txBody>
          <a:bodyPr>
            <a:normAutofit fontScale="92500" lnSpcReduction="20000"/>
          </a:bodyPr>
          <a:lstStyle/>
          <a:p>
            <a:r>
              <a:rPr lang="nl-NL" sz="3700" b="1" dirty="0">
                <a:highlight>
                  <a:srgbClr val="FFFF00"/>
                </a:highlight>
              </a:rPr>
              <a:t>-</a:t>
            </a:r>
            <a:r>
              <a:rPr lang="nl-NL" sz="3100" b="1" dirty="0">
                <a:highlight>
                  <a:srgbClr val="FFFF00"/>
                </a:highlight>
              </a:rPr>
              <a:t> </a:t>
            </a:r>
            <a:r>
              <a:rPr lang="nl-NL" sz="3700" b="1" dirty="0">
                <a:highlight>
                  <a:srgbClr val="FFFF00"/>
                </a:highlight>
              </a:rPr>
              <a:t>WARMTECAMERA INZETTEN</a:t>
            </a:r>
          </a:p>
          <a:p>
            <a:r>
              <a:rPr lang="nl-NL" sz="3700" b="1" dirty="0">
                <a:highlight>
                  <a:srgbClr val="FFFF00"/>
                </a:highlight>
              </a:rPr>
              <a:t>  (WIE/WAAR/WANNEER)</a:t>
            </a:r>
          </a:p>
          <a:p>
            <a:endParaRPr lang="nl-NL" b="1" dirty="0">
              <a:highlight>
                <a:srgbClr val="FFFF00"/>
              </a:highlight>
            </a:endParaRPr>
          </a:p>
          <a:p>
            <a:r>
              <a:rPr lang="nl-NL" sz="3700" b="1" dirty="0">
                <a:highlight>
                  <a:srgbClr val="FFFF00"/>
                </a:highlight>
              </a:rPr>
              <a:t>- ERVARINGSBIJEENKOMSTEN HOUDEN:  </a:t>
            </a:r>
          </a:p>
          <a:p>
            <a:r>
              <a:rPr lang="nl-NL" sz="3700" b="1" dirty="0">
                <a:highlight>
                  <a:srgbClr val="FFFF00"/>
                </a:highlight>
              </a:rPr>
              <a:t>  EPA’S / ISOLATIE / DUURZAAM VERWARMEN /…</a:t>
            </a:r>
          </a:p>
          <a:p>
            <a:endParaRPr lang="nl-NL" sz="1600" b="1" dirty="0">
              <a:highlight>
                <a:srgbClr val="FFFF00"/>
              </a:highlight>
            </a:endParaRPr>
          </a:p>
          <a:p>
            <a:r>
              <a:rPr lang="nl-NL" sz="3700" b="1" dirty="0">
                <a:highlight>
                  <a:srgbClr val="FFFF00"/>
                </a:highlight>
              </a:rPr>
              <a:t>- MENSEN DIE MEE WILLEN DOEN EN ACTIES BIJ</a:t>
            </a:r>
          </a:p>
          <a:p>
            <a:r>
              <a:rPr lang="nl-NL" sz="3700" b="1" dirty="0">
                <a:highlight>
                  <a:srgbClr val="FFFF00"/>
                </a:highlight>
              </a:rPr>
              <a:t>  ELKAAR BRENGEN</a:t>
            </a:r>
          </a:p>
        </p:txBody>
      </p:sp>
    </p:spTree>
    <p:extLst>
      <p:ext uri="{BB962C8B-B14F-4D97-AF65-F5344CB8AC3E}">
        <p14:creationId xmlns:p14="http://schemas.microsoft.com/office/powerpoint/2010/main" val="359157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0432E-856D-EB97-FBC5-C1541133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KORTOM:  HIER STAAN WE NU! 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F4460-76BC-0056-A50F-1A7C1BD7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040"/>
            <a:ext cx="9731188" cy="4708360"/>
          </a:xfrm>
        </p:spPr>
        <p:txBody>
          <a:bodyPr>
            <a:normAutofit fontScale="25000" lnSpcReduction="20000"/>
          </a:bodyPr>
          <a:lstStyle/>
          <a:p>
            <a:r>
              <a:rPr lang="nl-NL" sz="8600" b="1" dirty="0"/>
              <a:t>- REGIEGROEP (CHRISTIENE, HANS, JAN)</a:t>
            </a:r>
          </a:p>
          <a:p>
            <a:r>
              <a:rPr lang="nl-NL" sz="8600" b="1" dirty="0"/>
              <a:t>- KLANKBORDGROEP</a:t>
            </a:r>
          </a:p>
          <a:p>
            <a:r>
              <a:rPr lang="nl-NL" sz="8600" b="1" dirty="0"/>
              <a:t>- ONDERSTEUNING </a:t>
            </a:r>
            <a:r>
              <a:rPr lang="nl-NL" sz="8600" b="1"/>
              <a:t>DOOR LSA </a:t>
            </a:r>
            <a:r>
              <a:rPr lang="nl-NL" sz="8600" b="1" dirty="0"/>
              <a:t>EN FINANCIERING  </a:t>
            </a:r>
            <a:r>
              <a:rPr lang="nl-NL" sz="8600" b="1"/>
              <a:t>DOOR LSA </a:t>
            </a:r>
            <a:r>
              <a:rPr lang="nl-NL" sz="8600" b="1" dirty="0"/>
              <a:t>EN GEMEENTE SKN</a:t>
            </a:r>
          </a:p>
          <a:p>
            <a:r>
              <a:rPr lang="nl-NL" sz="8600" b="1" dirty="0"/>
              <a:t>- MAANDELIJKS OVERLEG GEMEENTE SKN</a:t>
            </a:r>
          </a:p>
          <a:p>
            <a:r>
              <a:rPr lang="nl-NL" sz="8600" b="1" dirty="0"/>
              <a:t>- 18 OKT: PRESENTATIE GEMEENTE SKN CONCEPT WARMTEVISIE </a:t>
            </a:r>
          </a:p>
          <a:p>
            <a:r>
              <a:rPr lang="nl-NL" sz="8600" b="1" dirty="0"/>
              <a:t>- 30/10-5/11: BIJDRAGE NATIONALE KLIMAATWEEK GEMEENTE SKN</a:t>
            </a:r>
          </a:p>
          <a:p>
            <a:r>
              <a:rPr lang="nl-NL" sz="8600" b="1" dirty="0"/>
              <a:t>- 8 NOV: WERKBEZOEK NATIONAAL KLIMAATPLATFORM</a:t>
            </a:r>
          </a:p>
          <a:p>
            <a:r>
              <a:rPr lang="nl-NL" sz="8600" b="1" dirty="0"/>
              <a:t>- 15 NOV: BIJDRAGE INFORMATIEAVOND WARMTETRANSITIE GEMEENTE SKN</a:t>
            </a:r>
          </a:p>
          <a:p>
            <a:r>
              <a:rPr lang="nl-NL" sz="8600" b="1" dirty="0"/>
              <a:t>- INZET WARMTECAMERA (WIE/WAAR/WANNEER)</a:t>
            </a:r>
          </a:p>
          <a:p>
            <a:r>
              <a:rPr lang="nl-NL" sz="8600" b="1" dirty="0"/>
              <a:t>- ERVARINGSBIJEENKOMSTEN : EPA’S / ISOLATIE / DUURZAAM VERWARMEN / …</a:t>
            </a:r>
          </a:p>
          <a:p>
            <a:r>
              <a:rPr lang="nl-NL" sz="8600" b="1" dirty="0"/>
              <a:t>- </a:t>
            </a:r>
            <a:r>
              <a:rPr lang="nl-NL" sz="8800" b="1" dirty="0"/>
              <a:t>MENSEN DIE MEE WILLEN DOEN EN ACTIES BIJ ELKAAR BRENGEN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5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chtergrond-1_Tekengebied 1.jpg" descr="achtergrond-1_Tekengebied 1.jpg"/>
          <p:cNvPicPr>
            <a:picLocks noChangeAspect="1"/>
          </p:cNvPicPr>
          <p:nvPr/>
        </p:nvPicPr>
        <p:blipFill>
          <a:blip r:embed="rId2"/>
          <a:srcRect l="8145" r="8145"/>
          <a:stretch>
            <a:fillRect/>
          </a:stretch>
        </p:blipFill>
        <p:spPr>
          <a:xfrm>
            <a:off x="0" y="0"/>
            <a:ext cx="12366811" cy="68776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19D905-4331-2FB4-763B-E5FDD25A6D1B}"/>
              </a:ext>
            </a:extLst>
          </p:cNvPr>
          <p:cNvSpPr txBox="1"/>
          <p:nvPr/>
        </p:nvSpPr>
        <p:spPr>
          <a:xfrm>
            <a:off x="2314946" y="1315004"/>
            <a:ext cx="7754472" cy="4458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8800" dirty="0"/>
              <a:t>DUURZAAM</a:t>
            </a:r>
            <a:br>
              <a:rPr lang="nl-NL" sz="8800" dirty="0"/>
            </a:br>
            <a:r>
              <a:rPr lang="nl-NL" sz="8800" dirty="0"/>
              <a:t>VLEDDERVEEN</a:t>
            </a:r>
            <a:endParaRPr lang="nl-NL" sz="4400" dirty="0"/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400" dirty="0"/>
              <a:t>TERUGBLIK/WAAR STAAN WE NU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8552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chtergrond-1_Tekengebied 1.jpg" descr="achtergrond-1_Tekengebied 1.jpg"/>
          <p:cNvPicPr>
            <a:picLocks noChangeAspect="1"/>
          </p:cNvPicPr>
          <p:nvPr/>
        </p:nvPicPr>
        <p:blipFill>
          <a:blip r:embed="rId2"/>
          <a:srcRect l="8145" r="8145"/>
          <a:stretch>
            <a:fillRect/>
          </a:stretch>
        </p:blipFill>
        <p:spPr>
          <a:xfrm>
            <a:off x="0" y="0"/>
            <a:ext cx="12366811" cy="68776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119D905-4331-2FB4-763B-E5FDD25A6D1B}"/>
              </a:ext>
            </a:extLst>
          </p:cNvPr>
          <p:cNvSpPr txBox="1"/>
          <p:nvPr/>
        </p:nvSpPr>
        <p:spPr>
          <a:xfrm>
            <a:off x="1830851" y="1583402"/>
            <a:ext cx="8238565" cy="3644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AARDGASVRIJ EN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ENERGIENEUTRAAL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VLEDDERVEEN</a:t>
            </a:r>
          </a:p>
        </p:txBody>
      </p:sp>
    </p:spTree>
    <p:extLst>
      <p:ext uri="{BB962C8B-B14F-4D97-AF65-F5344CB8AC3E}">
        <p14:creationId xmlns:p14="http://schemas.microsoft.com/office/powerpoint/2010/main" val="420343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F178B5-C790-C744-9323-53070FC6BB1A}"/>
              </a:ext>
            </a:extLst>
          </p:cNvPr>
          <p:cNvGrpSpPr/>
          <p:nvPr/>
        </p:nvGrpSpPr>
        <p:grpSpPr>
          <a:xfrm>
            <a:off x="578548" y="265436"/>
            <a:ext cx="4047823" cy="475861"/>
            <a:chOff x="3475975" y="1416374"/>
            <a:chExt cx="3296300" cy="475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B51AB4-3E2A-6C47-B384-55D437FF952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A9BD9D0-71E5-7C4F-9C43-AC7BC3D8F8F5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bewonersactiviteiten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CB8492-FF5C-E34D-0E61-DE9FA8ECA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9" t="28324" r="29530" b="18836"/>
          <a:stretch/>
        </p:blipFill>
        <p:spPr>
          <a:xfrm>
            <a:off x="218488" y="975575"/>
            <a:ext cx="3496614" cy="245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7BCA0AA-2950-CF97-08E3-6DA46549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5" t="28545" r="28433" b="17559"/>
          <a:stretch/>
        </p:blipFill>
        <p:spPr>
          <a:xfrm rot="20169132">
            <a:off x="2966406" y="2146725"/>
            <a:ext cx="3618964" cy="256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8F91C32-75B2-013B-22A9-C18998FA7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40" t="27700" r="28380" b="17371"/>
          <a:stretch/>
        </p:blipFill>
        <p:spPr>
          <a:xfrm rot="1325956">
            <a:off x="402886" y="3493879"/>
            <a:ext cx="3127817" cy="221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4CE3A87-21DF-B68C-79A0-8A8B2E8BC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0" t="23381" r="25740" b="13239"/>
          <a:stretch/>
        </p:blipFill>
        <p:spPr>
          <a:xfrm>
            <a:off x="6096000" y="2102292"/>
            <a:ext cx="5155936" cy="367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41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F178B5-C790-C744-9323-53070FC6BB1A}"/>
              </a:ext>
            </a:extLst>
          </p:cNvPr>
          <p:cNvGrpSpPr/>
          <p:nvPr/>
        </p:nvGrpSpPr>
        <p:grpSpPr>
          <a:xfrm>
            <a:off x="564517" y="304072"/>
            <a:ext cx="4047823" cy="475861"/>
            <a:chOff x="3475975" y="1416374"/>
            <a:chExt cx="3296300" cy="475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B51AB4-3E2A-6C47-B384-55D437FF952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A9BD9D0-71E5-7C4F-9C43-AC7BC3D8F8F5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bewonersactiviteiten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B655FC8-1D10-BEC5-52F2-60D9ABF29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29" t="28357" r="29965" b="18404"/>
          <a:stretch/>
        </p:blipFill>
        <p:spPr>
          <a:xfrm>
            <a:off x="1134905" y="1004171"/>
            <a:ext cx="2810812" cy="198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BC01C3-F5E8-6C29-9587-F214A0E68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5" t="28826" r="30070" b="19155"/>
          <a:stretch/>
        </p:blipFill>
        <p:spPr>
          <a:xfrm rot="525049">
            <a:off x="1572894" y="3350696"/>
            <a:ext cx="2917920" cy="207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15A7C98-A7D4-B76A-3132-3471B9E16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23" t="27794" r="28856" b="17935"/>
          <a:stretch/>
        </p:blipFill>
        <p:spPr>
          <a:xfrm>
            <a:off x="3410487" y="1581359"/>
            <a:ext cx="3309870" cy="232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1B5DFAC-EFFE-A55F-C91B-6D195270D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75" t="29014" r="29788" b="19249"/>
          <a:stretch/>
        </p:blipFill>
        <p:spPr>
          <a:xfrm>
            <a:off x="7250316" y="1762546"/>
            <a:ext cx="2742890" cy="191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F1F94F7-AE3C-BD00-9694-3E598A4ED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76" t="28075" r="29384" b="18686"/>
          <a:stretch/>
        </p:blipFill>
        <p:spPr>
          <a:xfrm rot="1702901">
            <a:off x="5368012" y="3086042"/>
            <a:ext cx="3429758" cy="239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5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F178B5-C790-C744-9323-53070FC6BB1A}"/>
              </a:ext>
            </a:extLst>
          </p:cNvPr>
          <p:cNvGrpSpPr/>
          <p:nvPr/>
        </p:nvGrpSpPr>
        <p:grpSpPr>
          <a:xfrm>
            <a:off x="564517" y="304072"/>
            <a:ext cx="4047823" cy="475861"/>
            <a:chOff x="3475975" y="1416374"/>
            <a:chExt cx="3296300" cy="475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B51AB4-3E2A-6C47-B384-55D437FF952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A9BD9D0-71E5-7C4F-9C43-AC7BC3D8F8F5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bewonersactiviteiten</a:t>
              </a: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04BC38-6EEB-8890-11CC-C86747F9E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17" t="28169" r="29490" b="18216"/>
          <a:stretch/>
        </p:blipFill>
        <p:spPr>
          <a:xfrm>
            <a:off x="2588428" y="1023297"/>
            <a:ext cx="3623705" cy="254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01500FF-5A08-0B68-2675-A37395195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68" t="28639" r="29384" b="19431"/>
          <a:stretch/>
        </p:blipFill>
        <p:spPr>
          <a:xfrm rot="1618690">
            <a:off x="5158988" y="2798959"/>
            <a:ext cx="3441200" cy="238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Tijdelijke aanduiding voor inhoud 4">
            <a:extLst>
              <a:ext uri="{FF2B5EF4-FFF2-40B4-BE49-F238E27FC236}">
                <a16:creationId xmlns:a16="http://schemas.microsoft.com/office/drawing/2014/main" id="{17B6D759-DAF5-1506-D7D9-1E9BC84D3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124" y="1146036"/>
            <a:ext cx="3605580" cy="254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CE64FC4-8078-43DB-E84C-22300513C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6" y="3385934"/>
            <a:ext cx="3683358" cy="2763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9B4420-0703-290D-FF9A-0BC18F35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Wijkenergieplan </a:t>
            </a:r>
            <a:r>
              <a:rPr lang="nl-NL" dirty="0" err="1"/>
              <a:t>vledderveen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8770C0F-10E6-3C0F-EDA2-10297B27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5" y="1894900"/>
            <a:ext cx="2677099" cy="41576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04943C2-256A-86AE-7A32-42E566D2D499}"/>
              </a:ext>
            </a:extLst>
          </p:cNvPr>
          <p:cNvSpPr txBox="1"/>
          <p:nvPr/>
        </p:nvSpPr>
        <p:spPr>
          <a:xfrm>
            <a:off x="4572000" y="1594697"/>
            <a:ext cx="5552501" cy="47580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800" b="1" dirty="0">
                <a:solidFill>
                  <a:srgbClr val="00B050"/>
                </a:solidFill>
                <a:latin typeface="Calibri" panose="020F0502020204030204"/>
              </a:rPr>
              <a:t>METEN IS WETEN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MINDER ENERGIE / MEER ISOLEREN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800" b="1" dirty="0">
                <a:solidFill>
                  <a:srgbClr val="00B050"/>
                </a:solidFill>
                <a:latin typeface="Calibri" panose="020F0502020204030204"/>
              </a:rPr>
              <a:t>GEBRUIK GRATIS ENERGIE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INDIVIDUELE OPWEK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COLLECTIEVE OPWEK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800" b="1" dirty="0">
                <a:solidFill>
                  <a:srgbClr val="FF0000"/>
                </a:solidFill>
                <a:latin typeface="Calibri" panose="020F0502020204030204"/>
              </a:rPr>
              <a:t>KOSTEN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ELECTRICITEITSNETWERK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BELEID VAN DE OVERHEID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9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2853849"/>
            <a:ext cx="3408947" cy="688558"/>
          </a:xfrm>
        </p:spPr>
        <p:txBody>
          <a:bodyPr>
            <a:noAutofit/>
          </a:bodyPr>
          <a:lstStyle/>
          <a:p>
            <a:r>
              <a:rPr lang="nl-NL" sz="6000" dirty="0">
                <a:solidFill>
                  <a:schemeClr val="accent1"/>
                </a:solidFill>
              </a:rPr>
              <a:t>22 mei 2023 </a:t>
            </a:r>
            <a:br>
              <a:rPr lang="nl-NL" sz="6000" dirty="0">
                <a:solidFill>
                  <a:schemeClr val="accent1"/>
                </a:solidFill>
              </a:rPr>
            </a:br>
            <a:r>
              <a:rPr lang="nl-NL" sz="6000" dirty="0">
                <a:solidFill>
                  <a:schemeClr val="accent1"/>
                </a:solidFill>
              </a:rPr>
              <a:t>Hoe gaan we verder?</a:t>
            </a:r>
            <a:endParaRPr lang="en-NL" sz="6000" dirty="0">
              <a:solidFill>
                <a:schemeClr val="accent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ECE8D5-B523-D6A0-1F55-F658BD722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32" t="11744" r="35827" b="8827"/>
          <a:stretch/>
        </p:blipFill>
        <p:spPr>
          <a:xfrm>
            <a:off x="5832999" y="818764"/>
            <a:ext cx="3845473" cy="54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8D862-FCB1-5B70-B200-72A7E2AA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Bewonersavond 22 mei 2023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A737C9-4D84-F3A7-83A4-6722753BD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564"/>
            <a:ext cx="9731188" cy="427454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nl-NL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9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9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CONCRETE ACTIES OP DE ONDERDELEN ISOLEREN, DUURZAAM </a:t>
            </a:r>
          </a:p>
          <a:p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VERWARMEN EN ZELF OPWEKKEN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DELEN MET ELKAAR VAN DE AANWEZIGE KENNIS EN/OF </a:t>
            </a:r>
          </a:p>
          <a:p>
            <a:pPr algn="l"/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ERVARING VAN DE INWONERS </a:t>
            </a:r>
          </a:p>
          <a:p>
            <a:pPr algn="l"/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WERKGROEP</a:t>
            </a: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nl-NL" sz="1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REGIEGROEP NODIG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‘DIGITAAL’ FORUM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INZET INWONERS</a:t>
            </a:r>
          </a:p>
          <a:p>
            <a:pPr algn="l"/>
            <a:r>
              <a:rPr lang="nl-NL" sz="9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98121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De Coöperatieve Aanpa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AA5D"/>
      </a:accent1>
      <a:accent2>
        <a:srgbClr val="EDE859"/>
      </a:accent2>
      <a:accent3>
        <a:srgbClr val="D2E6C3"/>
      </a:accent3>
      <a:accent4>
        <a:srgbClr val="FF8A00"/>
      </a:accent4>
      <a:accent5>
        <a:srgbClr val="D63A00"/>
      </a:accent5>
      <a:accent6>
        <a:srgbClr val="3D9FF0"/>
      </a:accent6>
      <a:hlink>
        <a:srgbClr val="007938"/>
      </a:hlink>
      <a:folHlink>
        <a:srgbClr val="339F5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K DCA presentatie pm1" id="{44293AF9-99D1-DC4A-86C8-E29F57C1D2E4}" vid="{4ECDC001-FE96-DD45-B586-050DEC692DE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200f84-e913-40ae-9070-76a8c35344d2">
      <Terms xmlns="http://schemas.microsoft.com/office/infopath/2007/PartnerControls"/>
    </lcf76f155ced4ddcb4097134ff3c332f>
    <TaxCatchAll xmlns="3846095a-55fb-4f5e-afb5-01f39759f6a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6BDB2D93AF6244A399FE54B114DF60" ma:contentTypeVersion="16" ma:contentTypeDescription="Een nieuw document maken." ma:contentTypeScope="" ma:versionID="f2be384c34b121d1c7508231e164a4bc">
  <xsd:schema xmlns:xsd="http://www.w3.org/2001/XMLSchema" xmlns:xs="http://www.w3.org/2001/XMLSchema" xmlns:p="http://schemas.microsoft.com/office/2006/metadata/properties" xmlns:ns2="dd200f84-e913-40ae-9070-76a8c35344d2" xmlns:ns3="3846095a-55fb-4f5e-afb5-01f39759f6a7" targetNamespace="http://schemas.microsoft.com/office/2006/metadata/properties" ma:root="true" ma:fieldsID="df1819c2fa36a934d452e6faefbc49ef" ns2:_="" ns3:_="">
    <xsd:import namespace="dd200f84-e913-40ae-9070-76a8c35344d2"/>
    <xsd:import namespace="3846095a-55fb-4f5e-afb5-01f39759f6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0f84-e913-40ae-9070-76a8c353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50e2256-efbe-4d56-93d3-f0ada5658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6095a-55fb-4f5e-afb5-01f39759f6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a64a39-a3b5-4e61-9679-6e40bb56ff9d}" ma:internalName="TaxCatchAll" ma:showField="CatchAllData" ma:web="3846095a-55fb-4f5e-afb5-01f39759f6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508C75-9539-4192-B2E6-F12CD3D3BB0B}">
  <ds:schemaRefs>
    <ds:schemaRef ds:uri="http://purl.org/dc/terms/"/>
    <ds:schemaRef ds:uri="http://schemas.microsoft.com/office/2006/documentManagement/types"/>
    <ds:schemaRef ds:uri="http://purl.org/dc/dcmitype/"/>
    <ds:schemaRef ds:uri="dd200f84-e913-40ae-9070-76a8c35344d2"/>
    <ds:schemaRef ds:uri="http://www.w3.org/XML/1998/namespace"/>
    <ds:schemaRef ds:uri="http://purl.org/dc/elements/1.1/"/>
    <ds:schemaRef ds:uri="3846095a-55fb-4f5e-afb5-01f39759f6a7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6BFB27F-6676-4CD3-AC0F-7251103ABD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00f84-e913-40ae-9070-76a8c35344d2"/>
    <ds:schemaRef ds:uri="3846095a-55fb-4f5e-afb5-01f39759f6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818316-BA09-4361-BFB9-D7FD77AEC0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374</Words>
  <Application>Microsoft Office PowerPoint</Application>
  <PresentationFormat>Breedbeeld</PresentationFormat>
  <Paragraphs>84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-apple-system</vt:lpstr>
      <vt:lpstr>Arial</vt:lpstr>
      <vt:lpstr>Bebas</vt:lpstr>
      <vt:lpstr>Calibri</vt:lpstr>
      <vt:lpstr>Calibri Light</vt:lpstr>
      <vt:lpstr>Kantoorthema</vt:lpstr>
      <vt:lpstr>1_Kantoorthema</vt:lpstr>
      <vt:lpstr>PROGRAMMA 18 OKTOBER 2023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Wijkenergieplan vledderveen</vt:lpstr>
      <vt:lpstr>22 mei 2023  Hoe gaan we verder?</vt:lpstr>
      <vt:lpstr>Bewonersavond 22 mei 2023</vt:lpstr>
      <vt:lpstr>STAND VAN ZAKEN 18 OKTOBER 2023</vt:lpstr>
      <vt:lpstr>WAAR STAAN WE NU? </vt:lpstr>
      <vt:lpstr>WAT DOEN WE DE KOMENDE MAANDEN? </vt:lpstr>
      <vt:lpstr>WAT WILLEN WE NOG MEER?  </vt:lpstr>
      <vt:lpstr>KORTOM:  HIER STAAN WE NU!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Jantine Koppert | Groninger Energie Koepel</dc:creator>
  <cp:lastModifiedBy>Jan Dost</cp:lastModifiedBy>
  <cp:revision>27</cp:revision>
  <cp:lastPrinted>2023-10-18T15:47:13Z</cp:lastPrinted>
  <dcterms:created xsi:type="dcterms:W3CDTF">2021-04-13T07:51:07Z</dcterms:created>
  <dcterms:modified xsi:type="dcterms:W3CDTF">2023-10-18T15:47:26Z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0x010100BA6BDB2D93AF6244A399FE54B114DF60</vt:lpwstr>
  </property>
  <property fmtid="{D5CDD505-2E9C-101B-9397-08002B2CF9AE}" pid="3" name="MediaServiceImageTags">
    <vt:lpwstr/>
  </property>
</Properties>
</file>